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5" r:id="rId6"/>
    <p:sldId id="264" r:id="rId7"/>
    <p:sldId id="269" r:id="rId8"/>
    <p:sldId id="267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2F0CC-D3EF-2DB7-D2EF-88F52A4F106C}" v="402" dt="2024-07-18T05:59:00.093"/>
    <p1510:client id="{55B23DEE-E64E-D1E0-FF8A-E251BED91BAF}" v="71" dt="2024-07-18T02:02:2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E6A1D-D422-4045-8BD3-CA9D9FD1ADAA}" type="datetimeFigureOut">
              <a:t>17/07/2024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6765E-B706-4604-90C1-D416C0D20AB1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74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Um </a:t>
            </a:r>
            <a:r>
              <a:rPr lang="en-US" err="1"/>
              <a:t>algoritmo</a:t>
            </a:r>
            <a:r>
              <a:rPr lang="en-US"/>
              <a:t> é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sequência</a:t>
            </a:r>
            <a:r>
              <a:rPr lang="en-US"/>
              <a:t>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instruções</a:t>
            </a:r>
            <a:r>
              <a:rPr lang="en-US"/>
              <a:t> que </a:t>
            </a:r>
            <a:r>
              <a:rPr lang="en-US" err="1"/>
              <a:t>devem</a:t>
            </a:r>
            <a:r>
              <a:rPr lang="en-US"/>
              <a:t> ser </a:t>
            </a:r>
            <a:r>
              <a:rPr lang="en-US" err="1"/>
              <a:t>seguidas</a:t>
            </a:r>
            <a:r>
              <a:rPr lang="en-US"/>
              <a:t> para a </a:t>
            </a:r>
            <a:r>
              <a:rPr lang="en-US" err="1"/>
              <a:t>resolução</a:t>
            </a:r>
            <a:r>
              <a:rPr lang="en-US"/>
              <a:t> de um </a:t>
            </a:r>
            <a:r>
              <a:rPr lang="en-US" err="1"/>
              <a:t>problema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para a </a:t>
            </a:r>
            <a:r>
              <a:rPr lang="en-US" err="1"/>
              <a:t>execução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tarefa</a:t>
            </a:r>
            <a:r>
              <a:rPr lang="en-US"/>
              <a:t>. </a:t>
            </a:r>
            <a:endParaRPr lang="pt-BR"/>
          </a:p>
          <a:p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algoritmos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amplamente</a:t>
            </a:r>
            <a:r>
              <a:rPr lang="en-US"/>
              <a:t> </a:t>
            </a:r>
            <a:r>
              <a:rPr lang="en-US" err="1"/>
              <a:t>utilizados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disciplinas</a:t>
            </a:r>
            <a:r>
              <a:rPr lang="en-US"/>
              <a:t> </a:t>
            </a:r>
            <a:r>
              <a:rPr lang="en-US" err="1"/>
              <a:t>ligadas</a:t>
            </a:r>
            <a:r>
              <a:rPr lang="en-US"/>
              <a:t> à </a:t>
            </a:r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ciências</a:t>
            </a:r>
            <a:r>
              <a:rPr lang="en-US"/>
              <a:t> </a:t>
            </a:r>
            <a:r>
              <a:rPr lang="en-US" err="1"/>
              <a:t>exatas</a:t>
            </a:r>
            <a:r>
              <a:rPr lang="en-US"/>
              <a:t>, tais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matemática</a:t>
            </a:r>
            <a:r>
              <a:rPr lang="en-US"/>
              <a:t>, </a:t>
            </a:r>
            <a:r>
              <a:rPr lang="en-US" err="1"/>
              <a:t>fisíca</a:t>
            </a:r>
            <a:r>
              <a:rPr lang="en-US"/>
              <a:t>, </a:t>
            </a:r>
            <a:r>
              <a:rPr lang="en-US" err="1"/>
              <a:t>química</a:t>
            </a:r>
            <a:r>
              <a:rPr lang="en-US"/>
              <a:t> e </a:t>
            </a:r>
            <a:r>
              <a:rPr lang="en-US" err="1"/>
              <a:t>informática</a:t>
            </a:r>
            <a:r>
              <a:rPr lang="en-US"/>
              <a:t>, entre </a:t>
            </a:r>
            <a:r>
              <a:rPr lang="en-US" err="1"/>
              <a:t>outras</a:t>
            </a:r>
            <a:r>
              <a:rPr lang="en-US"/>
              <a:t>, </a:t>
            </a:r>
            <a:endParaRPr lang="pt-BR"/>
          </a:p>
          <a:p>
            <a:r>
              <a:rPr lang="en-US"/>
              <a:t>e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utilizados</a:t>
            </a:r>
            <a:r>
              <a:rPr lang="en-US"/>
              <a:t> com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sucesso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.  No </a:t>
            </a:r>
            <a:r>
              <a:rPr lang="en-US" err="1"/>
              <a:t>dia</a:t>
            </a:r>
            <a:r>
              <a:rPr lang="en-US"/>
              <a:t> a </a:t>
            </a:r>
            <a:r>
              <a:rPr lang="en-US" err="1"/>
              <a:t>dia</a:t>
            </a:r>
            <a:r>
              <a:rPr lang="en-US"/>
              <a:t>, as </a:t>
            </a:r>
            <a:r>
              <a:rPr lang="en-US" err="1"/>
              <a:t>pessoas</a:t>
            </a:r>
            <a:r>
              <a:rPr lang="en-US"/>
              <a:t> </a:t>
            </a:r>
            <a:r>
              <a:rPr lang="en-US" err="1"/>
              <a:t>utilizam</a:t>
            </a:r>
            <a:r>
              <a:rPr lang="en-US"/>
              <a:t>-se de </a:t>
            </a:r>
            <a:r>
              <a:rPr lang="en-US" err="1"/>
              <a:t>algoritmos</a:t>
            </a:r>
            <a:r>
              <a:rPr lang="en-US"/>
              <a:t> de </a:t>
            </a:r>
            <a:r>
              <a:rPr lang="en-US" err="1"/>
              <a:t>maneira</a:t>
            </a:r>
            <a:r>
              <a:rPr lang="en-US"/>
              <a:t> </a:t>
            </a:r>
            <a:r>
              <a:rPr lang="en-US" err="1"/>
              <a:t>intuitiva</a:t>
            </a:r>
            <a:r>
              <a:rPr lang="en-US"/>
              <a:t>, </a:t>
            </a:r>
            <a:r>
              <a:rPr lang="en-US" err="1"/>
              <a:t>sem</a:t>
            </a:r>
            <a:r>
              <a:rPr lang="en-US"/>
              <a:t> que </a:t>
            </a:r>
            <a:r>
              <a:rPr lang="en-US" err="1"/>
              <a:t>haja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 </a:t>
            </a:r>
            <a:endParaRPr lang="pt-BR"/>
          </a:p>
          <a:p>
            <a:r>
              <a:rPr lang="en-US"/>
              <a:t>de </a:t>
            </a:r>
            <a:r>
              <a:rPr lang="en-US" err="1"/>
              <a:t>planejar</a:t>
            </a:r>
            <a:r>
              <a:rPr lang="en-US"/>
              <a:t> </a:t>
            </a:r>
            <a:r>
              <a:rPr lang="en-US" err="1"/>
              <a:t>previamente</a:t>
            </a:r>
            <a:r>
              <a:rPr lang="en-US"/>
              <a:t> a </a:t>
            </a:r>
            <a:r>
              <a:rPr lang="en-US" err="1"/>
              <a:t>sequência</a:t>
            </a:r>
            <a:r>
              <a:rPr lang="en-US"/>
              <a:t> de </a:t>
            </a:r>
            <a:r>
              <a:rPr lang="en-US" err="1"/>
              <a:t>passos</a:t>
            </a:r>
            <a:r>
              <a:rPr lang="en-US"/>
              <a:t> para a </a:t>
            </a:r>
            <a:r>
              <a:rPr lang="en-US" err="1"/>
              <a:t>resolução</a:t>
            </a:r>
            <a:r>
              <a:rPr lang="en-US"/>
              <a:t> das </a:t>
            </a:r>
            <a:r>
              <a:rPr lang="en-US" err="1"/>
              <a:t>tarefas</a:t>
            </a:r>
            <a:r>
              <a:rPr lang="en-US"/>
              <a:t> </a:t>
            </a:r>
            <a:r>
              <a:rPr lang="en-US" err="1"/>
              <a:t>cotidianas</a:t>
            </a:r>
            <a:r>
              <a:rPr lang="en-US"/>
              <a:t>. </a:t>
            </a:r>
            <a:r>
              <a:rPr lang="en-US" err="1"/>
              <a:t>Dentre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inúmeros</a:t>
            </a:r>
            <a:r>
              <a:rPr lang="en-US"/>
              <a:t> </a:t>
            </a:r>
            <a:r>
              <a:rPr lang="en-US" err="1"/>
              <a:t>exemplos</a:t>
            </a:r>
            <a:r>
              <a:rPr lang="en-US"/>
              <a:t> </a:t>
            </a:r>
            <a:r>
              <a:rPr lang="en-US" err="1"/>
              <a:t>existentes</a:t>
            </a:r>
            <a:r>
              <a:rPr lang="en-US"/>
              <a:t>,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citar</a:t>
            </a:r>
            <a:r>
              <a:rPr lang="en-US"/>
              <a:t>:</a:t>
            </a:r>
            <a:endParaRPr lang="pt-BR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6765E-B706-4604-90C1-D416C0D20AB1}" type="slidenum">
              <a:rPr lang="pt-BR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33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 </a:t>
            </a:r>
            <a:r>
              <a:rPr lang="en-US" b="1"/>
              <a:t>pseudo Código</a:t>
            </a:r>
            <a:r>
              <a:rPr lang="en-US"/>
              <a:t> </a:t>
            </a:r>
            <a:r>
              <a:rPr lang="en-US" err="1"/>
              <a:t>utiliza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 </a:t>
            </a:r>
            <a:r>
              <a:rPr lang="en-US" err="1"/>
              <a:t>estruturada</a:t>
            </a:r>
            <a:r>
              <a:rPr lang="en-US"/>
              <a:t> e se </a:t>
            </a:r>
            <a:r>
              <a:rPr lang="en-US" err="1"/>
              <a:t>assemelha</a:t>
            </a:r>
            <a:r>
              <a:rPr lang="en-US"/>
              <a:t>, </a:t>
            </a:r>
            <a:r>
              <a:rPr lang="en-US" err="1"/>
              <a:t>na</a:t>
            </a:r>
            <a:r>
              <a:rPr lang="en-US"/>
              <a:t> forma, a um </a:t>
            </a:r>
            <a:r>
              <a:rPr lang="en-US" err="1"/>
              <a:t>programa</a:t>
            </a:r>
            <a:r>
              <a:rPr lang="en-US"/>
              <a:t> </a:t>
            </a:r>
            <a:r>
              <a:rPr lang="en-US" err="1"/>
              <a:t>inscrito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 de </a:t>
            </a:r>
            <a:r>
              <a:rPr lang="en-US" err="1"/>
              <a:t>programação</a:t>
            </a:r>
            <a:r>
              <a:rPr lang="en-US"/>
              <a:t> pascal é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err="1"/>
              <a:t>chamado</a:t>
            </a:r>
            <a:r>
              <a:rPr lang="en-US"/>
              <a:t> de </a:t>
            </a:r>
            <a:r>
              <a:rPr lang="en-US" err="1"/>
              <a:t>português</a:t>
            </a:r>
            <a:r>
              <a:rPr lang="en-US"/>
              <a:t> </a:t>
            </a:r>
            <a:r>
              <a:rPr lang="en-US" err="1"/>
              <a:t>estruturado</a:t>
            </a:r>
            <a:r>
              <a:rPr lang="en-US"/>
              <a:t>.</a:t>
            </a:r>
            <a:endParaRPr lang="pt-BR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 </a:t>
            </a:r>
            <a:r>
              <a:rPr lang="en-US" b="1" err="1"/>
              <a:t>descrição</a:t>
            </a:r>
            <a:r>
              <a:rPr lang="en-US" b="1"/>
              <a:t> </a:t>
            </a:r>
            <a:r>
              <a:rPr lang="en-US" b="1" err="1"/>
              <a:t>narrativa</a:t>
            </a:r>
            <a:r>
              <a:rPr lang="en-US"/>
              <a:t> </a:t>
            </a:r>
            <a:r>
              <a:rPr lang="en-US" err="1"/>
              <a:t>utiliza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 natural para </a:t>
            </a:r>
            <a:r>
              <a:rPr lang="en-US" err="1"/>
              <a:t>especificar</a:t>
            </a:r>
            <a:r>
              <a:rPr lang="en-US"/>
              <a:t> o </a:t>
            </a:r>
            <a:r>
              <a:rPr lang="en-US" err="1"/>
              <a:t>passos</a:t>
            </a:r>
            <a:r>
              <a:rPr lang="en-US"/>
              <a:t> para a </a:t>
            </a:r>
            <a:r>
              <a:rPr lang="en-US" err="1"/>
              <a:t>realização</a:t>
            </a:r>
            <a:r>
              <a:rPr lang="en-US"/>
              <a:t> as </a:t>
            </a:r>
            <a:r>
              <a:rPr lang="en-US" err="1"/>
              <a:t>tarefas</a:t>
            </a:r>
            <a:r>
              <a:rPr lang="en-US"/>
              <a:t>. </a:t>
            </a:r>
            <a:r>
              <a:rPr lang="en-US" err="1"/>
              <a:t>Isso</a:t>
            </a:r>
            <a:r>
              <a:rPr lang="en-US"/>
              <a:t> </a:t>
            </a:r>
            <a:r>
              <a:rPr lang="en-US" err="1"/>
              <a:t>dá</a:t>
            </a:r>
            <a:r>
              <a:rPr lang="en-US"/>
              <a:t> </a:t>
            </a:r>
            <a:r>
              <a:rPr lang="en-US" err="1"/>
              <a:t>margem</a:t>
            </a:r>
            <a:r>
              <a:rPr lang="en-US"/>
              <a:t> as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interpretações</a:t>
            </a:r>
            <a:r>
              <a:rPr lang="en-US"/>
              <a:t> e </a:t>
            </a:r>
            <a:r>
              <a:rPr lang="en-US" err="1"/>
              <a:t>ambigüidades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O </a:t>
            </a:r>
            <a:r>
              <a:rPr lang="en-US" b="1" err="1"/>
              <a:t>fluxograma</a:t>
            </a:r>
            <a:r>
              <a:rPr lang="en-US"/>
              <a:t> é </a:t>
            </a:r>
            <a:r>
              <a:rPr lang="en-US" err="1"/>
              <a:t>uma</a:t>
            </a:r>
            <a:r>
              <a:rPr lang="en-US"/>
              <a:t> forma universal de </a:t>
            </a:r>
            <a:r>
              <a:rPr lang="en-US" err="1"/>
              <a:t>representação</a:t>
            </a:r>
            <a:r>
              <a:rPr lang="en-US"/>
              <a:t>, pois se </a:t>
            </a:r>
            <a:r>
              <a:rPr lang="en-US" err="1"/>
              <a:t>utiliza</a:t>
            </a:r>
            <a:r>
              <a:rPr lang="en-US"/>
              <a:t> de </a:t>
            </a:r>
            <a:r>
              <a:rPr lang="en-US" err="1"/>
              <a:t>figuras</a:t>
            </a:r>
            <a:r>
              <a:rPr lang="en-US"/>
              <a:t> </a:t>
            </a:r>
            <a:r>
              <a:rPr lang="en-US" err="1"/>
              <a:t>geométricas</a:t>
            </a:r>
            <a:r>
              <a:rPr lang="en-US"/>
              <a:t> para </a:t>
            </a:r>
            <a:r>
              <a:rPr lang="en-US" err="1"/>
              <a:t>ilustrar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passos</a:t>
            </a:r>
            <a:r>
              <a:rPr lang="en-US"/>
              <a:t> 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seguidos</a:t>
            </a:r>
            <a:r>
              <a:rPr lang="en-US"/>
              <a:t> para a </a:t>
            </a:r>
            <a:r>
              <a:rPr lang="en-US" err="1"/>
              <a:t>resolução</a:t>
            </a:r>
            <a:r>
              <a:rPr lang="en-US"/>
              <a:t> dos </a:t>
            </a:r>
            <a:r>
              <a:rPr lang="en-US" err="1"/>
              <a:t>problemas</a:t>
            </a:r>
            <a:r>
              <a:rPr lang="en-US"/>
              <a:t> é </a:t>
            </a:r>
            <a:r>
              <a:rPr lang="en-US" err="1"/>
              <a:t>chamada</a:t>
            </a:r>
            <a:r>
              <a:rPr lang="en-US"/>
              <a:t> </a:t>
            </a:r>
            <a:r>
              <a:rPr lang="en-US" err="1"/>
              <a:t>também</a:t>
            </a:r>
            <a:r>
              <a:rPr lang="en-US"/>
              <a:t> de </a:t>
            </a:r>
            <a:r>
              <a:rPr lang="en-US" err="1"/>
              <a:t>diagrama</a:t>
            </a:r>
            <a:r>
              <a:rPr lang="en-US"/>
              <a:t> de </a:t>
            </a:r>
            <a:r>
              <a:rPr lang="en-US" err="1"/>
              <a:t>blocos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6765E-B706-4604-90C1-D416C0D20AB1}" type="slidenum">
              <a:rPr lang="pt-BR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95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É uma representação gráfica de algoritmos onde formas geométricas diferentes implicam ações (instruções, comandos) distintos. Tal propriedade facilita o entendimento das idéias contidas nos algoritmos e justifica sua popularidade.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6765E-B706-4604-90C1-D416C0D20AB1}" type="slidenum"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26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É uma representação gráfica de algoritmos onde formas geométricas diferentes implicam ações (instruções, comandos) distintos. Tal propriedade facilita o entendimento das idéias contidas nos algoritmos e justifica sua popularidade.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6765E-B706-4604-90C1-D416C0D20AB1}" type="slidenum"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05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tonMdeLima/Cursos/blob/main/UFMT/Introdu%C3%A7%C3%A3o%20%C3%A0%20Programa%C3%A7%C3%A3o/aula3-conceito-logica-programacao/exemplo1-pseudocodigo-media.pdf" TargetMode="External"/><Relationship Id="rId2" Type="http://schemas.openxmlformats.org/officeDocument/2006/relationships/hyperlink" Target="https://github.com/EltonMdeLima/Cursos/blob/main/UFMT/Introdu%C3%A7%C3%A3o%20%C3%A0%20Programa%C3%A7%C3%A3o/aula3-conceito-logica-programacao/hellowor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ltonMdeLima/Cursos/blob/main/UFMT/Introdu%C3%A7%C3%A3o%20%C3%A0%20Programa%C3%A7%C3%A3o/aula3-conceito-logica-programacao/exemplo2-par-ou-impar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erentes Gráficos Desenhados à Mão">
            <a:extLst>
              <a:ext uri="{FF2B5EF4-FFF2-40B4-BE49-F238E27FC236}">
                <a16:creationId xmlns:a16="http://schemas.microsoft.com/office/drawing/2014/main" id="{4D0A7455-6E29-238E-A026-3B751188A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BR" sz="5200">
                <a:solidFill>
                  <a:srgbClr val="000000"/>
                </a:solidFill>
              </a:rPr>
              <a:t>Conceitos de Lógica de Programação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pt-BR" sz="2700">
                <a:solidFill>
                  <a:srgbClr val="000000"/>
                </a:solidFill>
              </a:rPr>
              <a:t>Disciplina: Introdução à Programação</a:t>
            </a:r>
          </a:p>
          <a:p>
            <a:pPr algn="l">
              <a:lnSpc>
                <a:spcPct val="90000"/>
              </a:lnSpc>
            </a:pPr>
            <a:r>
              <a:rPr lang="pt-BR" sz="2700">
                <a:solidFill>
                  <a:srgbClr val="000000"/>
                </a:solidFill>
              </a:rPr>
              <a:t>Professor: Elton Lima</a:t>
            </a:r>
          </a:p>
          <a:p>
            <a:pPr algn="l">
              <a:lnSpc>
                <a:spcPct val="90000"/>
              </a:lnSpc>
            </a:pPr>
            <a:r>
              <a:rPr lang="pt-BR" sz="2700">
                <a:solidFill>
                  <a:srgbClr val="000000"/>
                </a:solidFill>
              </a:rPr>
              <a:t>Semestre: 2024/1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Exemplos Práticos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Exemplos Simples</a:t>
            </a:r>
            <a:endParaRPr lang="pt-BR"/>
          </a:p>
          <a:p>
            <a:pPr>
              <a:buFont typeface="Calibri"/>
              <a:buChar char="-"/>
            </a:pPr>
            <a:r>
              <a:rPr lang="pt-BR" sz="1800" dirty="0">
                <a:solidFill>
                  <a:schemeClr val="tx2"/>
                </a:solidFill>
                <a:ea typeface="Calibri"/>
                <a:cs typeface="Calibri"/>
                <a:hlinkClick r:id="rId2"/>
              </a:rPr>
              <a:t>"Hellow world!"</a:t>
            </a:r>
            <a:r>
              <a:rPr lang="pt-BR" sz="1800">
                <a:solidFill>
                  <a:schemeClr val="tx2"/>
                </a:solidFill>
                <a:ea typeface="Calibri"/>
                <a:cs typeface="Calibri"/>
              </a:rPr>
              <a:t>:</a:t>
            </a:r>
            <a:endParaRPr lang="pt-BR" sz="1800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endParaRPr lang="pt-BR" sz="1400" dirty="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 dirty="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</a:t>
            </a:r>
            <a:r>
              <a:rPr lang="pt-BR" sz="1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Cálculo de média</a:t>
            </a:r>
            <a:r>
              <a:rPr lang="pt-BR" sz="1800">
                <a:solidFill>
                  <a:schemeClr val="tx2"/>
                </a:solidFill>
              </a:rPr>
              <a:t>, </a:t>
            </a:r>
            <a:r>
              <a:rPr lang="pt-BR" sz="18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verificação de números pares ou ímpares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Desenvolvimento de Algoritmos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Criação de algoritmos para problemas simples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Execução e Testes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Testar algoritmos para garantir correção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Atividade Prática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Proposta de Problema</a:t>
            </a: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Resolver problema utilizando o que foi aprendido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Desenvolvimento em Grupo/Individual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Trabalhar na solução do problema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Discussão e Correção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Revisão das soluções apresentadas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Resumo da Aula</a:t>
            </a:r>
            <a:endParaRPr lang="pt-BR"/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Recapitular os principais pontos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Perguntas e Respostas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Espaço para dúvidas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Próximos Passos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Próximos tópicos e tarefas de casa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Próxima Aula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1800">
                <a:solidFill>
                  <a:schemeClr val="tx2"/>
                </a:solidFill>
              </a:rPr>
              <a:t>Tema: Variáveis: Conceitos e Tipos</a:t>
            </a:r>
          </a:p>
          <a:p>
            <a:r>
              <a:rPr lang="pt-BR" sz="1800">
                <a:solidFill>
                  <a:schemeClr val="tx2"/>
                </a:solidFill>
              </a:rPr>
              <a:t>Data: 25/07/2024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Apresentação do Tema</a:t>
            </a: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O que é lógica de programação?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Importância da lógica de programação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Objetivos da Aula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Compreender os conceitos básicos de lógica de programação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Conhecer os fundamentos teóricos e práticos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Agenda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Fundamentos Teóricos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Estruturas Básicas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Exemplos Práticos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Atividade Prática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Conclusão</a:t>
            </a:r>
            <a:endParaRPr lang="pt-BR" sz="1800">
              <a:solidFill>
                <a:schemeClr val="tx2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0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Definição de Lógica de Programação</a:t>
            </a:r>
          </a:p>
          <a:p>
            <a:pPr>
              <a:buFont typeface="Calibri"/>
              <a:buChar char="-"/>
            </a:pPr>
            <a:r>
              <a:rPr lang="pt-BR" sz="1800">
                <a:solidFill>
                  <a:schemeClr val="tx2"/>
                </a:solidFill>
              </a:rPr>
              <a:t>Conjunto de técnicas e métodos para resolver problemas com programas de computador</a:t>
            </a: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2"/>
                </a:solidFill>
              </a:rPr>
              <a:t>Algoritmos</a:t>
            </a:r>
            <a:endParaRPr lang="pt-BR" sz="1800" b="1">
              <a:solidFill>
                <a:schemeClr val="tx2"/>
              </a:solidFill>
              <a:cs typeface="Calibri"/>
            </a:endParaRPr>
          </a:p>
          <a:p>
            <a:pPr>
              <a:buFont typeface="Calibri"/>
              <a:buChar char="-"/>
            </a:pPr>
            <a:r>
              <a:rPr lang="pt-BR" sz="1800">
                <a:solidFill>
                  <a:schemeClr val="tx2"/>
                </a:solidFill>
              </a:rPr>
              <a:t>Sequência de passos para resolver um problema</a:t>
            </a:r>
            <a:endParaRPr lang="pt-BR" sz="1800">
              <a:solidFill>
                <a:schemeClr val="tx2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 - </a:t>
            </a:r>
            <a:br>
              <a:rPr lang="pt-BR" sz="4000">
                <a:solidFill>
                  <a:schemeClr val="tx2"/>
                </a:solidFill>
              </a:rPr>
            </a:br>
            <a:r>
              <a:rPr lang="pt-BR" sz="3200" b="1" u="sng">
                <a:solidFill>
                  <a:schemeClr val="tx2"/>
                </a:solidFill>
              </a:rPr>
              <a:t>Tipos de algoritmos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>
                <a:solidFill>
                  <a:schemeClr val="tx2"/>
                </a:solidFill>
                <a:ea typeface="+mn-lt"/>
                <a:cs typeface="+mn-lt"/>
              </a:rPr>
              <a:t>Existem diversos tipos de algoritmos. Dentre eles, podemos citar: </a:t>
            </a:r>
            <a:endParaRPr lang="pt-BR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+mn-lt"/>
              <a:cs typeface="+mn-lt"/>
            </a:endParaRPr>
          </a:p>
          <a:p>
            <a:pPr algn="just"/>
            <a:r>
              <a:rPr lang="pt-BR" sz="1800" b="1">
                <a:solidFill>
                  <a:schemeClr val="tx2"/>
                </a:solidFill>
                <a:ea typeface="+mn-lt"/>
                <a:cs typeface="+mn-lt"/>
              </a:rPr>
              <a:t>Descrição Narrativa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algn="just">
              <a:buFont typeface="Calibri,Sans-Serif"/>
              <a:buChar char="-"/>
            </a:pPr>
            <a:r>
              <a:rPr lang="pt-BR" sz="1800">
                <a:solidFill>
                  <a:schemeClr val="tx2"/>
                </a:solidFill>
                <a:ea typeface="+mn-lt"/>
                <a:cs typeface="+mn-lt"/>
              </a:rPr>
              <a:t>Descrição textual em linguagem natural</a:t>
            </a:r>
            <a:endParaRPr lang="en-US" sz="1800">
              <a:solidFill>
                <a:schemeClr val="tx2"/>
              </a:solidFill>
              <a:ea typeface="+mn-lt"/>
              <a:cs typeface="+mn-lt"/>
            </a:endParaRPr>
          </a:p>
          <a:p>
            <a:pPr algn="just"/>
            <a:endParaRPr lang="pt-BR" sz="18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BR" sz="1800" b="1">
                <a:solidFill>
                  <a:schemeClr val="tx2"/>
                </a:solidFill>
                <a:ea typeface="+mn-lt"/>
                <a:cs typeface="+mn-lt"/>
              </a:rPr>
              <a:t>Fluxogramas</a:t>
            </a:r>
            <a:endParaRPr lang="pt-BR" sz="1800">
              <a:solidFill>
                <a:schemeClr val="tx2"/>
              </a:solidFill>
              <a:ea typeface="+mn-lt"/>
              <a:cs typeface="+mn-lt"/>
            </a:endParaRPr>
          </a:p>
          <a:p>
            <a:pPr algn="just">
              <a:buFont typeface="Calibri,Sans-Serif"/>
              <a:buChar char="-"/>
            </a:pPr>
            <a:r>
              <a:rPr lang="pt-BR" sz="1800">
                <a:solidFill>
                  <a:schemeClr val="tx2"/>
                </a:solidFill>
                <a:ea typeface="+mn-lt"/>
                <a:cs typeface="+mn-lt"/>
              </a:rPr>
              <a:t>Representação gráfica de algoritmos</a:t>
            </a:r>
          </a:p>
          <a:p>
            <a:pPr algn="just"/>
            <a:endParaRPr lang="pt-BR" sz="18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BR" sz="1800" b="1">
                <a:solidFill>
                  <a:schemeClr val="tx2"/>
                </a:solidFill>
                <a:ea typeface="+mn-lt"/>
                <a:cs typeface="+mn-lt"/>
              </a:rPr>
              <a:t>Pseudocódigo</a:t>
            </a:r>
            <a:endParaRPr lang="pt-BR" sz="1800">
              <a:solidFill>
                <a:schemeClr val="tx2"/>
              </a:solidFill>
              <a:ea typeface="+mn-lt"/>
              <a:cs typeface="+mn-lt"/>
            </a:endParaRPr>
          </a:p>
          <a:p>
            <a:pPr algn="just">
              <a:buFont typeface="Calibri,Sans-Serif"/>
              <a:buChar char="-"/>
            </a:pPr>
            <a:r>
              <a:rPr lang="pt-BR" sz="1800">
                <a:solidFill>
                  <a:schemeClr val="tx2"/>
                </a:solidFill>
                <a:ea typeface="+mn-lt"/>
                <a:cs typeface="+mn-lt"/>
              </a:rPr>
              <a:t>Descrição textual estruturado em algoritmos</a:t>
            </a:r>
            <a:endParaRPr lang="pt-B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7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194" y="2053641"/>
            <a:ext cx="3878986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 </a:t>
            </a:r>
            <a:br>
              <a:rPr lang="pt-BR" sz="4000">
                <a:solidFill>
                  <a:schemeClr val="tx2"/>
                </a:solidFill>
              </a:rPr>
            </a:br>
            <a:r>
              <a:rPr lang="pt-BR" sz="1800" b="1">
                <a:solidFill>
                  <a:schemeClr val="tx2"/>
                </a:solidFill>
                <a:cs typeface="Calibri"/>
              </a:rPr>
              <a:t>Descrição Narrativa:</a:t>
            </a:r>
            <a:br>
              <a:rPr lang="pt-BR" sz="1800">
                <a:solidFill>
                  <a:schemeClr val="tx2"/>
                </a:solidFill>
                <a:cs typeface="Calibri"/>
              </a:rPr>
            </a:br>
            <a:r>
              <a:rPr lang="pt-BR" sz="1800">
                <a:solidFill>
                  <a:schemeClr val="tx2"/>
                </a:solidFill>
                <a:cs typeface="Calibri"/>
              </a:rPr>
              <a:t> Descrição textual em linguagem natura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3D7FE6-73F4-6932-769E-008E55D15B3B}"/>
              </a:ext>
            </a:extLst>
          </p:cNvPr>
          <p:cNvSpPr txBox="1"/>
          <p:nvPr/>
        </p:nvSpPr>
        <p:spPr>
          <a:xfrm>
            <a:off x="5773530" y="86139"/>
            <a:ext cx="6133547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Utiliza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linguagem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natural para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especificar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passos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para a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realização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das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tarefas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Isso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dá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margem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más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interpretações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e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ambiquidades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Não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é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muito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utilizada.</a:t>
            </a:r>
            <a:endParaRPr lang="pt-BR">
              <a:solidFill>
                <a:schemeClr val="tx2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b="1" err="1">
                <a:solidFill>
                  <a:schemeClr val="tx2"/>
                </a:solidFill>
                <a:ea typeface="+mn-lt"/>
                <a:cs typeface="+mn-lt"/>
              </a:rPr>
              <a:t>Algoritmo</a:t>
            </a: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tx2"/>
                </a:solidFill>
                <a:ea typeface="+mn-lt"/>
                <a:cs typeface="+mn-lt"/>
              </a:rPr>
              <a:t>para Fazer um Hambúrguer:</a:t>
            </a:r>
          </a:p>
          <a:p>
            <a:pPr algn="just">
              <a:lnSpc>
                <a:spcPct val="150000"/>
              </a:lnSpc>
            </a:pP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7269F8A-71B4-083A-3025-7D397FE9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54" y="3487"/>
            <a:ext cx="6806415" cy="6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0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 </a:t>
            </a:r>
            <a:br>
              <a:rPr lang="pt-BR" sz="4000">
                <a:solidFill>
                  <a:schemeClr val="tx2"/>
                </a:solidFill>
              </a:rPr>
            </a:br>
            <a:r>
              <a:rPr lang="pt-BR" sz="1800" b="1">
                <a:solidFill>
                  <a:schemeClr val="tx2"/>
                </a:solidFill>
                <a:cs typeface="Calibri"/>
              </a:rPr>
              <a:t>Fluxogramas:</a:t>
            </a:r>
            <a:br>
              <a:rPr lang="pt-BR" sz="1800">
                <a:solidFill>
                  <a:schemeClr val="tx2"/>
                </a:solidFill>
                <a:cs typeface="Calibri"/>
              </a:rPr>
            </a:br>
            <a:r>
              <a:rPr lang="pt-BR" sz="1800">
                <a:solidFill>
                  <a:schemeClr val="tx2"/>
                </a:solidFill>
                <a:cs typeface="Calibri"/>
              </a:rPr>
              <a:t> Representação gráfica de algoritmos</a:t>
            </a:r>
            <a:endParaRPr lang="pt-BR" sz="40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6" name="Imagem 5" descr="Fluxogramas, diagrama de blocos e de Chapin no desenvolvimento de algoritmos">
            <a:extLst>
              <a:ext uri="{FF2B5EF4-FFF2-40B4-BE49-F238E27FC236}">
                <a16:creationId xmlns:a16="http://schemas.microsoft.com/office/drawing/2014/main" id="{2E13A533-EE24-C37B-90D4-5F47BC89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029" y="-1181"/>
            <a:ext cx="6384028" cy="68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3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 </a:t>
            </a:r>
            <a:br>
              <a:rPr lang="pt-BR" sz="4000">
                <a:solidFill>
                  <a:schemeClr val="tx2"/>
                </a:solidFill>
              </a:rPr>
            </a:br>
            <a:r>
              <a:rPr lang="pt-BR" sz="1800" b="1">
                <a:solidFill>
                  <a:schemeClr val="tx2"/>
                </a:solidFill>
                <a:cs typeface="Calibri"/>
              </a:rPr>
              <a:t>Fluxogramas:</a:t>
            </a:r>
            <a:br>
              <a:rPr lang="pt-BR" sz="1800">
                <a:solidFill>
                  <a:schemeClr val="tx2"/>
                </a:solidFill>
                <a:cs typeface="Calibri"/>
              </a:rPr>
            </a:br>
            <a:r>
              <a:rPr lang="pt-BR" sz="1800">
                <a:solidFill>
                  <a:schemeClr val="tx2"/>
                </a:solidFill>
                <a:cs typeface="Calibri"/>
              </a:rPr>
              <a:t> Representação gráfica de algoritmos</a:t>
            </a:r>
            <a:endParaRPr lang="pt-BR" sz="40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3" name="Imagem 2" descr="Fluxograma, representação gráfica de um algoritmo | by Valk Castellani |  Medium">
            <a:extLst>
              <a:ext uri="{FF2B5EF4-FFF2-40B4-BE49-F238E27FC236}">
                <a16:creationId xmlns:a16="http://schemas.microsoft.com/office/drawing/2014/main" id="{2EC6E68C-414E-9550-2C21-9AD7AD86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38890"/>
            <a:ext cx="6311152" cy="55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6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Fundamentos Teóricos </a:t>
            </a:r>
            <a:br>
              <a:rPr lang="pt-BR" sz="4000">
                <a:solidFill>
                  <a:schemeClr val="tx2"/>
                </a:solidFill>
              </a:rPr>
            </a:br>
            <a:r>
              <a:rPr lang="pt-BR" sz="1800" b="1">
                <a:solidFill>
                  <a:schemeClr val="tx2"/>
                </a:solidFill>
                <a:cs typeface="Calibri"/>
              </a:rPr>
              <a:t>Pseudocódigo:</a:t>
            </a:r>
            <a:br>
              <a:rPr lang="pt-BR" sz="1800">
                <a:solidFill>
                  <a:schemeClr val="tx2"/>
                </a:solidFill>
                <a:cs typeface="Calibri"/>
              </a:rPr>
            </a:br>
            <a:r>
              <a:rPr lang="pt-BR" sz="1800">
                <a:solidFill>
                  <a:schemeClr val="tx2"/>
                </a:solidFill>
                <a:cs typeface="Calibri"/>
              </a:rPr>
              <a:t> Descrição textual do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3D7FE6-73F4-6932-769E-008E55D15B3B}"/>
              </a:ext>
            </a:extLst>
          </p:cNvPr>
          <p:cNvSpPr txBox="1"/>
          <p:nvPr/>
        </p:nvSpPr>
        <p:spPr>
          <a:xfrm>
            <a:off x="5751443" y="936487"/>
            <a:ext cx="6133547" cy="48968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O</a:t>
            </a:r>
            <a:r>
              <a:rPr lang="en-US" sz="2400" b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pseudocódigo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é um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tipo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algoritmo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que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utiliza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linguagem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flexível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,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intermediária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entre 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linguagem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natural e 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linguagem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progrmação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. É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utilizado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para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organizar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o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raciocínio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lógico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a ser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seguido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para 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resolução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um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problema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 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ou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para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definir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os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passos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para 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execução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tarefa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. É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também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utilizado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para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documentar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rotinas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um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sistema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. </a:t>
            </a:r>
            <a:endParaRPr lang="pt-BR">
              <a:solidFill>
                <a:schemeClr val="tx2"/>
              </a:solidFill>
              <a:latin typeface="+mj-lt"/>
              <a:ea typeface="+mj-ea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palavra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‘</a:t>
            </a:r>
            <a:r>
              <a:rPr lang="en-US" sz="2400" b="1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pseudocódigo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’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significa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‘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falso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código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’. Esse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nome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se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deve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à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proximidade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que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existe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entre um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algortimo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escrito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pseudocódigo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e a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maneira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pela qual um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progrma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é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representado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uma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linguagem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 de </a:t>
            </a:r>
            <a:r>
              <a:rPr lang="en-US" err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progrmação</a:t>
            </a:r>
            <a:r>
              <a:rPr lang="en-US">
                <a:solidFill>
                  <a:schemeClr val="tx2"/>
                </a:solidFill>
                <a:latin typeface="+mj-lt"/>
                <a:ea typeface="+mj-ea"/>
                <a:cs typeface="Calibri"/>
              </a:rPr>
              <a:t>.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8F39880-B4EF-BEFA-F90D-86A9E565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048" y="-1642"/>
            <a:ext cx="6795594" cy="68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Estruturas Básicas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Variáveis e Constantes</a:t>
            </a: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Espaços na memória para armazenar valores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Operadores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Aritméticos, Relacionais, Lógicos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Estruturas de Controle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Condicionais (if, else, switch)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tx2"/>
                </a:solidFill>
              </a:rPr>
              <a:t>- Laços de Repetição (for, while, do-while)</a:t>
            </a:r>
            <a:endParaRPr lang="pt-BR" sz="1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Office Theme</vt:lpstr>
      <vt:lpstr>Conceitos de Lógica de Programação</vt:lpstr>
      <vt:lpstr>Introdução</vt:lpstr>
      <vt:lpstr>Fundamentos Teóricos</vt:lpstr>
      <vt:lpstr>Fundamentos Teóricos -  Tipos de algoritmos</vt:lpstr>
      <vt:lpstr>Fundamentos Teóricos  Descrição Narrativa:  Descrição textual em linguagem natura</vt:lpstr>
      <vt:lpstr>Fundamentos Teóricos  Fluxogramas:  Representação gráfica de algoritmos</vt:lpstr>
      <vt:lpstr>Fundamentos Teóricos  Fluxogramas:  Representação gráfica de algoritmos</vt:lpstr>
      <vt:lpstr>Fundamentos Teóricos  Pseudocódigo:  Descrição textual do algoritmos</vt:lpstr>
      <vt:lpstr>Estruturas Básicas</vt:lpstr>
      <vt:lpstr>Exemplos Práticos</vt:lpstr>
      <vt:lpstr>Atividade Prática</vt:lpstr>
      <vt:lpstr>Conclusão</vt:lpstr>
      <vt:lpstr>Próxima Aula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Conceitos de Lógica de Programação</dc:title>
  <dc:subject/>
  <dc:creator/>
  <cp:keywords/>
  <dc:description>generated using python-pptx</dc:description>
  <cp:revision>78</cp:revision>
  <dcterms:created xsi:type="dcterms:W3CDTF">2013-01-27T09:14:16Z</dcterms:created>
  <dcterms:modified xsi:type="dcterms:W3CDTF">2024-07-18T05:59:41Z</dcterms:modified>
  <cp:category/>
</cp:coreProperties>
</file>